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aleway"/>
      <p:regular r:id="rId34"/>
      <p:bold r:id="rId35"/>
      <p:italic r:id="rId36"/>
      <p:boldItalic r:id="rId37"/>
    </p:embeddedFont>
    <p:embeddedFont>
      <p:font typeface="La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5.xml"/><Relationship Id="rId41" Type="http://schemas.openxmlformats.org/officeDocument/2006/relationships/font" Target="fonts/La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aleway-bold.fntdata"/><Relationship Id="rId12" Type="http://schemas.openxmlformats.org/officeDocument/2006/relationships/slide" Target="slides/slide7.xml"/><Relationship Id="rId34" Type="http://schemas.openxmlformats.org/officeDocument/2006/relationships/font" Target="fonts/Raleway-regular.fntdata"/><Relationship Id="rId15" Type="http://schemas.openxmlformats.org/officeDocument/2006/relationships/slide" Target="slides/slide10.xml"/><Relationship Id="rId37" Type="http://schemas.openxmlformats.org/officeDocument/2006/relationships/font" Target="fonts/Raleway-boldItalic.fntdata"/><Relationship Id="rId14" Type="http://schemas.openxmlformats.org/officeDocument/2006/relationships/slide" Target="slides/slide9.xml"/><Relationship Id="rId36" Type="http://schemas.openxmlformats.org/officeDocument/2006/relationships/font" Target="fonts/Raleway-italic.fntdata"/><Relationship Id="rId17" Type="http://schemas.openxmlformats.org/officeDocument/2006/relationships/slide" Target="slides/slide12.xml"/><Relationship Id="rId39" Type="http://schemas.openxmlformats.org/officeDocument/2006/relationships/font" Target="fonts/Lato-bold.fntdata"/><Relationship Id="rId16" Type="http://schemas.openxmlformats.org/officeDocument/2006/relationships/slide" Target="slides/slide11.xml"/><Relationship Id="rId38" Type="http://schemas.openxmlformats.org/officeDocument/2006/relationships/font" Target="fonts/La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a7ff9b9e5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a7ff9b9e5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abcb4e2a3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abcb4e2a3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a7ff9b9e5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a7ff9b9e5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a:p>
            <a:pPr indent="0" lvl="0" marL="0" rtl="0" algn="l">
              <a:spcBef>
                <a:spcPts val="0"/>
              </a:spcBef>
              <a:spcAft>
                <a:spcPts val="0"/>
              </a:spcAft>
              <a:buNone/>
            </a:pPr>
            <a:r>
              <a:rPr lang="en"/>
              <a:t>MBTA Data sources</a:t>
            </a:r>
            <a:endParaRPr/>
          </a:p>
          <a:p>
            <a:pPr indent="0" lvl="0" marL="0" rtl="0" algn="l">
              <a:spcBef>
                <a:spcPts val="0"/>
              </a:spcBef>
              <a:spcAft>
                <a:spcPts val="0"/>
              </a:spcAft>
              <a:buNone/>
            </a:pPr>
            <a:r>
              <a:rPr lang="en"/>
              <a:t>Show some pictures of code</a:t>
            </a:r>
            <a:endParaRPr/>
          </a:p>
          <a:p>
            <a:pPr indent="0" lvl="0" marL="0" rtl="0" algn="l">
              <a:spcBef>
                <a:spcPts val="0"/>
              </a:spcBef>
              <a:spcAft>
                <a:spcPts val="0"/>
              </a:spcAft>
              <a:buNone/>
            </a:pPr>
            <a:r>
              <a:rPr lang="en"/>
              <a:t>Talk about data </a:t>
            </a:r>
            <a:r>
              <a:rPr lang="en"/>
              <a:t>selection</a:t>
            </a:r>
            <a:r>
              <a:rPr lang="en"/>
              <a:t> process</a:t>
            </a:r>
            <a:endParaRPr/>
          </a:p>
          <a:p>
            <a:pPr indent="0" lvl="0" marL="0" rtl="0" algn="l">
              <a:spcBef>
                <a:spcPts val="0"/>
              </a:spcBef>
              <a:spcAft>
                <a:spcPts val="0"/>
              </a:spcAft>
              <a:buNone/>
            </a:pPr>
            <a:r>
              <a:rPr lang="en"/>
              <a:t>	Why we chose Q3 and other things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abcb4e2a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abcb4e2a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abcb4e2a3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abcb4e2a3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80335c476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80335c476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a8fdfa9e4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a8fdfa9e4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Marley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a7ff9b9e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a7ff9b9e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abcb4e2a3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abcb4e2a3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80335c476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80335c476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7fe964c95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7fe964c95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abcb4e2a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abcb4e2a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04040"/>
              </a:solidFill>
              <a:highlight>
                <a:srgbClr val="E7F2FA"/>
              </a:highlight>
              <a:latin typeface="Lato"/>
              <a:ea typeface="Lato"/>
              <a:cs typeface="Lato"/>
              <a:sym typeface="La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abcb4e2a3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abcb4e2a3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04040"/>
                </a:solidFill>
                <a:highlight>
                  <a:srgbClr val="FCFCFC"/>
                </a:highlight>
                <a:latin typeface="Lato"/>
                <a:ea typeface="Lato"/>
                <a:cs typeface="Lato"/>
                <a:sym typeface="Lato"/>
              </a:rPr>
              <a:t>A state space consists of an ordered sequence (lists) of values and labels which represent the various possible states an object can take in a MCRoute network. These states can be relatively arbitrary, though they typically represent some sort of value-associated state such as schedule delay or travel time.</a:t>
            </a:r>
            <a:endParaRPr sz="1200">
              <a:solidFill>
                <a:srgbClr val="404040"/>
              </a:solidFill>
              <a:highlight>
                <a:srgbClr val="FCFCFC"/>
              </a:highlight>
              <a:latin typeface="Lato"/>
              <a:ea typeface="Lato"/>
              <a:cs typeface="Lato"/>
              <a:sym typeface="Lato"/>
            </a:endParaRPr>
          </a:p>
          <a:p>
            <a:pPr indent="0" lvl="0" marL="0" rtl="0" algn="l">
              <a:spcBef>
                <a:spcPts val="0"/>
              </a:spcBef>
              <a:spcAft>
                <a:spcPts val="0"/>
              </a:spcAft>
              <a:buNone/>
            </a:pPr>
            <a:r>
              <a:t/>
            </a:r>
            <a:endParaRPr sz="1200">
              <a:solidFill>
                <a:srgbClr val="404040"/>
              </a:solidFill>
              <a:highlight>
                <a:srgbClr val="FCFCFC"/>
              </a:highlight>
              <a:latin typeface="Lato"/>
              <a:ea typeface="Lato"/>
              <a:cs typeface="Lato"/>
              <a:sym typeface="Lato"/>
            </a:endParaRPr>
          </a:p>
          <a:p>
            <a:pPr indent="0" lvl="0" marL="0" rtl="0" algn="l">
              <a:spcBef>
                <a:spcPts val="0"/>
              </a:spcBef>
              <a:spcAft>
                <a:spcPts val="0"/>
              </a:spcAft>
              <a:buNone/>
            </a:pPr>
            <a:r>
              <a:rPr lang="en" sz="1200">
                <a:solidFill>
                  <a:srgbClr val="404040"/>
                </a:solidFill>
                <a:highlight>
                  <a:srgbClr val="E7F2FA"/>
                </a:highlight>
                <a:latin typeface="Lato"/>
                <a:ea typeface="Lato"/>
                <a:cs typeface="Lato"/>
                <a:sym typeface="Lato"/>
              </a:rPr>
              <a:t>Values associated with states are considered the </a:t>
            </a:r>
            <a:r>
              <a:rPr b="1" lang="en" sz="1200">
                <a:solidFill>
                  <a:srgbClr val="404040"/>
                </a:solidFill>
                <a:highlight>
                  <a:srgbClr val="E7F2FA"/>
                </a:highlight>
                <a:latin typeface="Lato"/>
                <a:ea typeface="Lato"/>
                <a:cs typeface="Lato"/>
                <a:sym typeface="Lato"/>
              </a:rPr>
              <a:t>lower bound</a:t>
            </a:r>
            <a:r>
              <a:rPr lang="en" sz="1200">
                <a:solidFill>
                  <a:srgbClr val="404040"/>
                </a:solidFill>
                <a:highlight>
                  <a:srgbClr val="E7F2FA"/>
                </a:highlight>
                <a:latin typeface="Lato"/>
                <a:ea typeface="Lato"/>
                <a:cs typeface="Lato"/>
                <a:sym typeface="Lato"/>
              </a:rPr>
              <a:t> of a given state. This arbitrary decision is required to support the construciton of transition probability matrices from probability distributions.</a:t>
            </a:r>
            <a:endParaRPr sz="1200">
              <a:solidFill>
                <a:srgbClr val="404040"/>
              </a:solidFill>
              <a:highlight>
                <a:srgbClr val="E7F2FA"/>
              </a:highlight>
              <a:latin typeface="Lato"/>
              <a:ea typeface="Lato"/>
              <a:cs typeface="Lato"/>
              <a:sym typeface="Lato"/>
            </a:endParaRPr>
          </a:p>
          <a:p>
            <a:pPr indent="0" lvl="0" marL="0" rtl="0" algn="l">
              <a:spcBef>
                <a:spcPts val="0"/>
              </a:spcBef>
              <a:spcAft>
                <a:spcPts val="0"/>
              </a:spcAft>
              <a:buNone/>
            </a:pPr>
            <a:r>
              <a:t/>
            </a:r>
            <a:endParaRPr sz="1200">
              <a:solidFill>
                <a:srgbClr val="404040"/>
              </a:solidFill>
              <a:highlight>
                <a:srgbClr val="E7F2FA"/>
              </a:highlight>
              <a:latin typeface="Lato"/>
              <a:ea typeface="Lato"/>
              <a:cs typeface="Lato"/>
              <a:sym typeface="Lato"/>
            </a:endParaRPr>
          </a:p>
          <a:p>
            <a:pPr indent="0" lvl="0" marL="0" rtl="0" algn="l">
              <a:spcBef>
                <a:spcPts val="0"/>
              </a:spcBef>
              <a:spcAft>
                <a:spcPts val="0"/>
              </a:spcAft>
              <a:buNone/>
            </a:pPr>
            <a:r>
              <a:rPr lang="en" sz="1200">
                <a:solidFill>
                  <a:srgbClr val="404040"/>
                </a:solidFill>
                <a:highlight>
                  <a:srgbClr val="FCFCFC"/>
                </a:highlight>
                <a:latin typeface="Lato"/>
                <a:ea typeface="Lato"/>
                <a:cs typeface="Lato"/>
                <a:sym typeface="Lato"/>
              </a:rPr>
              <a:t>A network consists of a set of nodes, edges, and a state space under which to perform Markov-chain related activities. Nodes must be instantiated first, and subsequently connected by edges.</a:t>
            </a:r>
            <a:endParaRPr sz="1200">
              <a:solidFill>
                <a:srgbClr val="404040"/>
              </a:solidFill>
              <a:highlight>
                <a:srgbClr val="E7F2FA"/>
              </a:highlight>
              <a:latin typeface="Lato"/>
              <a:ea typeface="Lato"/>
              <a:cs typeface="Lato"/>
              <a:sym typeface="La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a7ff9b9e5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a7ff9b9e5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Marley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a7ff9b9e5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a7ff9b9e5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a7ff9b9e5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a7ff9b9e5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ca924d6d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aca924d6d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a7ff9b9e5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a7ff9b9e5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a7ff9b9e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a7ff9b9e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aca924d6d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aca924d6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a:t>
            </a:r>
            <a:endParaRPr/>
          </a:p>
          <a:p>
            <a:pPr indent="0" lvl="0" marL="0" rtl="0" algn="l">
              <a:spcBef>
                <a:spcPts val="0"/>
              </a:spcBef>
              <a:spcAft>
                <a:spcPts val="0"/>
              </a:spcAft>
              <a:buNone/>
            </a:pPr>
            <a:r>
              <a:rPr lang="en"/>
              <a:t>Idea of not being able to make up time may be asked during Markov Chain part, we should throw this back at the class. It might be asked about how you arrive at one bus stop later than usual, but still catch the same bus.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80335c476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80335c476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7fe964c957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7fe964c957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80335c476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80335c476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a8fdfa9e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a8fdfa9e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7fe964c957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7fe964c957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7fe964c9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7fe964c9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a7ff9b9e5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a7ff9b9e5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Marley</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researchgate.net/profile/Willem-Klumpenhouw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73" name="Google Shape;73;p13"/>
          <p:cNvSpPr/>
          <p:nvPr/>
        </p:nvSpPr>
        <p:spPr>
          <a:xfrm>
            <a:off x="146950" y="1116675"/>
            <a:ext cx="8831400" cy="2882100"/>
          </a:xfrm>
          <a:prstGeom prst="rect">
            <a:avLst/>
          </a:prstGeom>
          <a:solidFill>
            <a:srgbClr val="EEEEEE">
              <a:alpha val="83330"/>
            </a:srgbClr>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txBox="1"/>
          <p:nvPr>
            <p:ph type="ctrTitle"/>
          </p:nvPr>
        </p:nvSpPr>
        <p:spPr>
          <a:xfrm>
            <a:off x="311708" y="1116675"/>
            <a:ext cx="8520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latin typeface="Calibri"/>
                <a:ea typeface="Calibri"/>
                <a:cs typeface="Calibri"/>
                <a:sym typeface="Calibri"/>
              </a:rPr>
              <a:t>Markov Chain </a:t>
            </a:r>
            <a:r>
              <a:rPr lang="en">
                <a:solidFill>
                  <a:srgbClr val="000000"/>
                </a:solidFill>
                <a:latin typeface="Calibri"/>
                <a:ea typeface="Calibri"/>
                <a:cs typeface="Calibri"/>
                <a:sym typeface="Calibri"/>
              </a:rPr>
              <a:t>Model of Orange Line Shutdown</a:t>
            </a:r>
            <a:endParaRPr>
              <a:solidFill>
                <a:srgbClr val="000000"/>
              </a:solidFill>
              <a:latin typeface="Calibri"/>
              <a:ea typeface="Calibri"/>
              <a:cs typeface="Calibri"/>
              <a:sym typeface="Calibri"/>
            </a:endParaRPr>
          </a:p>
        </p:txBody>
      </p:sp>
      <p:sp>
        <p:nvSpPr>
          <p:cNvPr id="75" name="Google Shape;75;p13"/>
          <p:cNvSpPr txBox="1"/>
          <p:nvPr>
            <p:ph idx="1" type="subTitle"/>
          </p:nvPr>
        </p:nvSpPr>
        <p:spPr>
          <a:xfrm>
            <a:off x="311700" y="3206225"/>
            <a:ext cx="8520600" cy="792600"/>
          </a:xfrm>
          <a:prstGeom prst="rect">
            <a:avLst/>
          </a:prstGeom>
        </p:spPr>
        <p:txBody>
          <a:bodyPr anchorCtr="0" anchor="b"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Chris Hale</a:t>
            </a:r>
            <a:endParaRPr>
              <a:solidFill>
                <a:schemeClr val="dk1"/>
              </a:solidFill>
            </a:endParaRPr>
          </a:p>
          <a:p>
            <a:pPr indent="0" lvl="0" marL="0" rtl="0" algn="l">
              <a:spcBef>
                <a:spcPts val="0"/>
              </a:spcBef>
              <a:spcAft>
                <a:spcPts val="0"/>
              </a:spcAft>
              <a:buNone/>
            </a:pPr>
            <a:r>
              <a:rPr lang="en">
                <a:solidFill>
                  <a:schemeClr val="dk1"/>
                </a:solidFill>
              </a:rPr>
              <a:t>Marley Rywell</a:t>
            </a:r>
            <a:endParaRPr>
              <a:solidFill>
                <a:schemeClr val="dk1"/>
              </a:solidFill>
            </a:endParaRPr>
          </a:p>
          <a:p>
            <a:pPr indent="0" lvl="0" marL="0" rtl="0" algn="l">
              <a:spcBef>
                <a:spcPts val="0"/>
              </a:spcBef>
              <a:spcAft>
                <a:spcPts val="0"/>
              </a:spcAft>
              <a:buNone/>
            </a:pPr>
            <a:r>
              <a:rPr lang="en">
                <a:solidFill>
                  <a:schemeClr val="dk1"/>
                </a:solidFill>
              </a:rPr>
              <a:t>Nathan Burwig</a:t>
            </a:r>
            <a:endParaRPr>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Literature</a:t>
            </a:r>
            <a:endParaRPr/>
          </a:p>
        </p:txBody>
      </p:sp>
      <p:sp>
        <p:nvSpPr>
          <p:cNvPr id="131" name="Google Shape;131;p2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Integer Programming Yin et al. (2016)</a:t>
            </a:r>
            <a:endParaRPr/>
          </a:p>
          <a:p>
            <a:pPr indent="-317500" lvl="1" marL="914400" rtl="0" algn="l">
              <a:spcBef>
                <a:spcPts val="0"/>
              </a:spcBef>
              <a:spcAft>
                <a:spcPts val="0"/>
              </a:spcAft>
              <a:buSzPts val="1400"/>
              <a:buChar char="○"/>
            </a:pPr>
            <a:r>
              <a:rPr lang="en"/>
              <a:t>Modeled random unpredictable transit closures with known alternate route times</a:t>
            </a:r>
            <a:endParaRPr/>
          </a:p>
          <a:p>
            <a:pPr indent="-342900" lvl="0" marL="457200" rtl="0" algn="l">
              <a:spcBef>
                <a:spcPts val="0"/>
              </a:spcBef>
              <a:spcAft>
                <a:spcPts val="0"/>
              </a:spcAft>
              <a:buSzPts val="1800"/>
              <a:buChar char="●"/>
            </a:pPr>
            <a:r>
              <a:rPr lang="en"/>
              <a:t>Markov Chains </a:t>
            </a:r>
            <a:r>
              <a:rPr lang="en"/>
              <a:t>Sodachi &amp; Valili (2021)</a:t>
            </a:r>
            <a:endParaRPr/>
          </a:p>
          <a:p>
            <a:pPr indent="-317500" lvl="1" marL="914400" rtl="0" algn="l">
              <a:spcBef>
                <a:spcPts val="0"/>
              </a:spcBef>
              <a:spcAft>
                <a:spcPts val="0"/>
              </a:spcAft>
              <a:buSzPts val="1400"/>
              <a:buChar char="○"/>
            </a:pPr>
            <a:r>
              <a:rPr lang="en"/>
              <a:t>Modeled bus arrival times in Hamburg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Current Source(s)</a:t>
            </a:r>
            <a:endParaRPr/>
          </a:p>
        </p:txBody>
      </p:sp>
      <p:sp>
        <p:nvSpPr>
          <p:cNvPr id="137" name="Google Shape;137;p2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20000"/>
              </a:lnSpc>
              <a:spcBef>
                <a:spcPts val="0"/>
              </a:spcBef>
              <a:spcAft>
                <a:spcPts val="0"/>
              </a:spcAft>
              <a:buSzPts val="1800"/>
              <a:buChar char="●"/>
            </a:pPr>
            <a:r>
              <a:rPr lang="en"/>
              <a:t>Modelling Stochastic Transportation Networks with Markov Chains, </a:t>
            </a:r>
            <a:r>
              <a:rPr lang="en">
                <a:uFill>
                  <a:noFill/>
                </a:uFill>
                <a:hlinkClick r:id="rId3"/>
              </a:rPr>
              <a:t>Klumpenhouwer</a:t>
            </a:r>
            <a:r>
              <a:rPr lang="en"/>
              <a:t> (2021)</a:t>
            </a:r>
            <a:endParaRPr/>
          </a:p>
          <a:p>
            <a:pPr indent="-317500" lvl="1" marL="914400" rtl="0" algn="l">
              <a:lnSpc>
                <a:spcPct val="200000"/>
              </a:lnSpc>
              <a:spcBef>
                <a:spcPts val="0"/>
              </a:spcBef>
              <a:spcAft>
                <a:spcPts val="0"/>
              </a:spcAft>
              <a:buSzPts val="1400"/>
              <a:buChar char="○"/>
            </a:pPr>
            <a:r>
              <a:rPr lang="en"/>
              <a:t>Sets up Mathematical formalism for MC Transit analysis</a:t>
            </a:r>
            <a:endParaRPr/>
          </a:p>
          <a:p>
            <a:pPr indent="-317500" lvl="1" marL="914400" rtl="0" algn="l">
              <a:lnSpc>
                <a:spcPct val="200000"/>
              </a:lnSpc>
              <a:spcBef>
                <a:spcPts val="0"/>
              </a:spcBef>
              <a:spcAft>
                <a:spcPts val="0"/>
              </a:spcAft>
              <a:buSzPts val="1400"/>
              <a:buChar char="○"/>
            </a:pPr>
            <a:r>
              <a:rPr lang="en"/>
              <a:t>Developed MCRoute (more on this later)</a:t>
            </a:r>
            <a:endParaRPr/>
          </a:p>
          <a:p>
            <a:pPr indent="-317500" lvl="1" marL="914400" rtl="0" algn="l">
              <a:lnSpc>
                <a:spcPct val="200000"/>
              </a:lnSpc>
              <a:spcBef>
                <a:spcPts val="0"/>
              </a:spcBef>
              <a:spcAft>
                <a:spcPts val="0"/>
              </a:spcAft>
              <a:buSzPts val="1400"/>
              <a:buChar char="○"/>
            </a:pPr>
            <a:r>
              <a:rPr lang="en"/>
              <a:t>Utilized MCRoute on three example cases</a:t>
            </a:r>
            <a:endParaRPr/>
          </a:p>
          <a:p>
            <a:pPr indent="0" lvl="0" marL="0" rtl="0" algn="l">
              <a:spcBef>
                <a:spcPts val="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Sources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MBTA Database</a:t>
            </a:r>
            <a:endParaRPr/>
          </a:p>
        </p:txBody>
      </p:sp>
      <p:sp>
        <p:nvSpPr>
          <p:cNvPr id="148" name="Google Shape;148;p2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Wildly complete database</a:t>
            </a:r>
            <a:endParaRPr/>
          </a:p>
          <a:p>
            <a:pPr indent="-317500" lvl="1" marL="914400" rtl="0" algn="l">
              <a:lnSpc>
                <a:spcPct val="200000"/>
              </a:lnSpc>
              <a:spcBef>
                <a:spcPts val="0"/>
              </a:spcBef>
              <a:spcAft>
                <a:spcPts val="0"/>
              </a:spcAft>
              <a:buSzPts val="1400"/>
              <a:buChar char="○"/>
            </a:pPr>
            <a:r>
              <a:rPr lang="en"/>
              <a:t>Ridership info</a:t>
            </a:r>
            <a:endParaRPr/>
          </a:p>
          <a:p>
            <a:pPr indent="-317500" lvl="1" marL="914400" rtl="0" algn="l">
              <a:lnSpc>
                <a:spcPct val="200000"/>
              </a:lnSpc>
              <a:spcBef>
                <a:spcPts val="0"/>
              </a:spcBef>
              <a:spcAft>
                <a:spcPts val="0"/>
              </a:spcAft>
              <a:buSzPts val="1400"/>
              <a:buChar char="○"/>
            </a:pPr>
            <a:r>
              <a:rPr lang="en"/>
              <a:t>Start stop times</a:t>
            </a:r>
            <a:endParaRPr/>
          </a:p>
          <a:p>
            <a:pPr indent="-317500" lvl="1" marL="914400" rtl="0" algn="l">
              <a:lnSpc>
                <a:spcPct val="200000"/>
              </a:lnSpc>
              <a:spcBef>
                <a:spcPts val="0"/>
              </a:spcBef>
              <a:spcAft>
                <a:spcPts val="0"/>
              </a:spcAft>
              <a:buSzPts val="1400"/>
              <a:buChar char="○"/>
            </a:pPr>
            <a:r>
              <a:rPr lang="en"/>
              <a:t>Delays</a:t>
            </a:r>
            <a:endParaRPr/>
          </a:p>
          <a:p>
            <a:pPr indent="-317500" lvl="1" marL="914400" rtl="0" algn="l">
              <a:lnSpc>
                <a:spcPct val="200000"/>
              </a:lnSpc>
              <a:spcBef>
                <a:spcPts val="0"/>
              </a:spcBef>
              <a:spcAft>
                <a:spcPts val="0"/>
              </a:spcAft>
              <a:buSzPts val="1400"/>
              <a:buChar char="○"/>
            </a:pPr>
            <a:r>
              <a:rPr lang="en"/>
              <a:t>Dates</a:t>
            </a:r>
            <a:endParaRPr/>
          </a:p>
          <a:p>
            <a:pPr indent="-342900" lvl="0" marL="457200" rtl="0" algn="l">
              <a:lnSpc>
                <a:spcPct val="200000"/>
              </a:lnSpc>
              <a:spcBef>
                <a:spcPts val="0"/>
              </a:spcBef>
              <a:spcAft>
                <a:spcPts val="0"/>
              </a:spcAft>
              <a:buSzPts val="1800"/>
              <a:buChar char="●"/>
            </a:pPr>
            <a:r>
              <a:rPr lang="en"/>
              <a:t>Bus routes and T-routes</a:t>
            </a:r>
            <a:endParaRPr/>
          </a:p>
        </p:txBody>
      </p:sp>
      <p:pic>
        <p:nvPicPr>
          <p:cNvPr id="149" name="Google Shape;149;p25"/>
          <p:cNvPicPr preferRelativeResize="0"/>
          <p:nvPr/>
        </p:nvPicPr>
        <p:blipFill>
          <a:blip r:embed="rId3">
            <a:alphaModFix/>
          </a:blip>
          <a:stretch>
            <a:fillRect/>
          </a:stretch>
        </p:blipFill>
        <p:spPr>
          <a:xfrm>
            <a:off x="145400" y="1411425"/>
            <a:ext cx="2105312" cy="31867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Selection	</a:t>
            </a:r>
            <a:endParaRPr/>
          </a:p>
        </p:txBody>
      </p:sp>
      <p:sp>
        <p:nvSpPr>
          <p:cNvPr id="155" name="Google Shape;155;p26"/>
          <p:cNvSpPr txBox="1"/>
          <p:nvPr>
            <p:ph idx="1" type="body"/>
          </p:nvPr>
        </p:nvSpPr>
        <p:spPr>
          <a:xfrm>
            <a:off x="4929278" y="1553800"/>
            <a:ext cx="3071400" cy="3002400"/>
          </a:xfrm>
          <a:prstGeom prst="rect">
            <a:avLst/>
          </a:prstGeom>
        </p:spPr>
        <p:txBody>
          <a:bodyPr anchorCtr="0" anchor="t" bIns="91425" lIns="91425" spcFirstLastPara="1" rIns="91425" wrap="square" tIns="91425">
            <a:normAutofit/>
          </a:bodyPr>
          <a:lstStyle/>
          <a:p>
            <a:pPr indent="-317500" lvl="0" marL="457200" rtl="0" algn="l">
              <a:lnSpc>
                <a:spcPct val="200000"/>
              </a:lnSpc>
              <a:spcBef>
                <a:spcPts val="0"/>
              </a:spcBef>
              <a:spcAft>
                <a:spcPts val="0"/>
              </a:spcAft>
              <a:buSzPts val="1400"/>
              <a:buChar char="●"/>
            </a:pPr>
            <a:r>
              <a:rPr lang="en"/>
              <a:t>Quarter 3 Data</a:t>
            </a:r>
            <a:endParaRPr/>
          </a:p>
          <a:p>
            <a:pPr indent="-304800" lvl="1" marL="914400" rtl="0" algn="l">
              <a:lnSpc>
                <a:spcPct val="200000"/>
              </a:lnSpc>
              <a:spcBef>
                <a:spcPts val="0"/>
              </a:spcBef>
              <a:spcAft>
                <a:spcPts val="0"/>
              </a:spcAft>
              <a:buSzPts val="1200"/>
              <a:buChar char="○"/>
            </a:pPr>
            <a:r>
              <a:rPr lang="en"/>
              <a:t>Orange line before and after shutdown</a:t>
            </a:r>
            <a:endParaRPr/>
          </a:p>
          <a:p>
            <a:pPr indent="-304800" lvl="2" marL="1371600" rtl="0" algn="l">
              <a:lnSpc>
                <a:spcPct val="200000"/>
              </a:lnSpc>
              <a:spcBef>
                <a:spcPts val="0"/>
              </a:spcBef>
              <a:spcAft>
                <a:spcPts val="0"/>
              </a:spcAft>
              <a:buSzPts val="1200"/>
              <a:buChar char="■"/>
            </a:pPr>
            <a:r>
              <a:rPr lang="en"/>
              <a:t>Good for comparison</a:t>
            </a:r>
            <a:endParaRPr/>
          </a:p>
          <a:p>
            <a:pPr indent="-304800" lvl="1" marL="914400" rtl="0" algn="l">
              <a:lnSpc>
                <a:spcPct val="200000"/>
              </a:lnSpc>
              <a:spcBef>
                <a:spcPts val="0"/>
              </a:spcBef>
              <a:spcAft>
                <a:spcPts val="0"/>
              </a:spcAft>
              <a:buSzPts val="1200"/>
              <a:buChar char="○"/>
            </a:pPr>
            <a:r>
              <a:rPr lang="en"/>
              <a:t>Consistency in density of riders during summer period of 7/01/22-9/30/22</a:t>
            </a:r>
            <a:endParaRPr/>
          </a:p>
        </p:txBody>
      </p:sp>
      <p:pic>
        <p:nvPicPr>
          <p:cNvPr id="156" name="Google Shape;156;p26"/>
          <p:cNvPicPr preferRelativeResize="0"/>
          <p:nvPr/>
        </p:nvPicPr>
        <p:blipFill>
          <a:blip r:embed="rId3">
            <a:alphaModFix/>
          </a:blip>
          <a:stretch>
            <a:fillRect/>
          </a:stretch>
        </p:blipFill>
        <p:spPr>
          <a:xfrm>
            <a:off x="437150" y="1553800"/>
            <a:ext cx="4518402" cy="2889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Selection Scenarios</a:t>
            </a:r>
            <a:endParaRPr/>
          </a:p>
        </p:txBody>
      </p:sp>
      <p:sp>
        <p:nvSpPr>
          <p:cNvPr id="162" name="Google Shape;162;p27"/>
          <p:cNvSpPr txBox="1"/>
          <p:nvPr>
            <p:ph idx="1" type="body"/>
          </p:nvPr>
        </p:nvSpPr>
        <p:spPr>
          <a:xfrm>
            <a:off x="2822412" y="1608001"/>
            <a:ext cx="6321600" cy="3002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No Shutdown of Orange Line</a:t>
            </a:r>
            <a:endParaRPr/>
          </a:p>
          <a:p>
            <a:pPr indent="-317500" lvl="1" marL="914400" rtl="0" algn="l">
              <a:spcBef>
                <a:spcPts val="0"/>
              </a:spcBef>
              <a:spcAft>
                <a:spcPts val="0"/>
              </a:spcAft>
              <a:buSzPts val="1400"/>
              <a:buAutoNum type="alphaLcPeriod"/>
            </a:pPr>
            <a:r>
              <a:rPr lang="en"/>
              <a:t>Data from before shutdown - 7/01/22-8/18/22</a:t>
            </a:r>
            <a:endParaRPr/>
          </a:p>
          <a:p>
            <a:pPr indent="-317500" lvl="1" marL="914400" rtl="0" algn="l">
              <a:spcBef>
                <a:spcPts val="0"/>
              </a:spcBef>
              <a:spcAft>
                <a:spcPts val="0"/>
              </a:spcAft>
              <a:buSzPts val="1400"/>
              <a:buAutoNum type="alphaLcPeriod"/>
            </a:pPr>
            <a:r>
              <a:rPr lang="en"/>
              <a:t>Data from after shutdown - 9/19/22-9/30/22</a:t>
            </a:r>
            <a:endParaRPr/>
          </a:p>
          <a:p>
            <a:pPr indent="-317500" lvl="1" marL="914400" rtl="0" algn="l">
              <a:spcBef>
                <a:spcPts val="0"/>
              </a:spcBef>
              <a:spcAft>
                <a:spcPts val="0"/>
              </a:spcAft>
              <a:buSzPts val="1400"/>
              <a:buAutoNum type="alphaLcPeriod"/>
            </a:pPr>
            <a:r>
              <a:rPr lang="en"/>
              <a:t>Looking at routes that start and end on Orange Line</a:t>
            </a:r>
            <a:endParaRPr/>
          </a:p>
          <a:p>
            <a:pPr indent="-317500" lvl="2" marL="1371600" rtl="0" algn="l">
              <a:spcBef>
                <a:spcPts val="0"/>
              </a:spcBef>
              <a:spcAft>
                <a:spcPts val="0"/>
              </a:spcAft>
              <a:buSzPts val="1400"/>
              <a:buAutoNum type="romanLcPeriod"/>
            </a:pPr>
            <a:r>
              <a:rPr lang="en"/>
              <a:t>No impact to other routes as compared to other scenario</a:t>
            </a:r>
            <a:endParaRPr/>
          </a:p>
          <a:p>
            <a:pPr indent="-342900" lvl="0" marL="457200" rtl="0" algn="l">
              <a:spcBef>
                <a:spcPts val="0"/>
              </a:spcBef>
              <a:spcAft>
                <a:spcPts val="0"/>
              </a:spcAft>
              <a:buSzPts val="1800"/>
              <a:buAutoNum type="arabicPeriod"/>
            </a:pPr>
            <a:r>
              <a:rPr lang="en"/>
              <a:t>During Shutdown of Orange Line</a:t>
            </a:r>
            <a:endParaRPr/>
          </a:p>
          <a:p>
            <a:pPr indent="-317500" lvl="1" marL="914400" rtl="0" algn="l">
              <a:spcBef>
                <a:spcPts val="0"/>
              </a:spcBef>
              <a:spcAft>
                <a:spcPts val="0"/>
              </a:spcAft>
              <a:buSzPts val="1400"/>
              <a:buAutoNum type="alphaLcPeriod"/>
            </a:pPr>
            <a:r>
              <a:rPr lang="en"/>
              <a:t>Data from 8/19/22-9/18/22</a:t>
            </a:r>
            <a:endParaRPr/>
          </a:p>
          <a:p>
            <a:pPr indent="-317500" lvl="1" marL="914400" rtl="0" algn="l">
              <a:spcBef>
                <a:spcPts val="0"/>
              </a:spcBef>
              <a:spcAft>
                <a:spcPts val="0"/>
              </a:spcAft>
              <a:buSzPts val="1400"/>
              <a:buAutoNum type="alphaLcPeriod"/>
            </a:pPr>
            <a:r>
              <a:rPr lang="en"/>
              <a:t>Further disruptions caused by green line</a:t>
            </a:r>
            <a:endParaRPr/>
          </a:p>
          <a:p>
            <a:pPr indent="-317500" lvl="1" marL="914400" rtl="0" algn="l">
              <a:spcBef>
                <a:spcPts val="0"/>
              </a:spcBef>
              <a:spcAft>
                <a:spcPts val="0"/>
              </a:spcAft>
              <a:buSzPts val="1400"/>
              <a:buAutoNum type="alphaLcPeriod"/>
            </a:pPr>
            <a:r>
              <a:rPr lang="en"/>
              <a:t>Looking at alternate bus and train routes</a:t>
            </a:r>
            <a:endParaRPr/>
          </a:p>
          <a:p>
            <a:pPr indent="-317500" lvl="2" marL="1371600" rtl="0" algn="l">
              <a:spcBef>
                <a:spcPts val="0"/>
              </a:spcBef>
              <a:spcAft>
                <a:spcPts val="0"/>
              </a:spcAft>
              <a:buSzPts val="1400"/>
              <a:buAutoNum type="romanLcPeriod"/>
            </a:pPr>
            <a:r>
              <a:rPr lang="en"/>
              <a:t>Possibly walking</a:t>
            </a:r>
            <a:endParaRPr/>
          </a:p>
          <a:p>
            <a:pPr indent="-317500" lvl="1" marL="914400" rtl="0" algn="l">
              <a:spcBef>
                <a:spcPts val="0"/>
              </a:spcBef>
              <a:spcAft>
                <a:spcPts val="0"/>
              </a:spcAft>
              <a:buSzPts val="1400"/>
              <a:buAutoNum type="alphaLcPeriod"/>
            </a:pPr>
            <a:r>
              <a:rPr lang="en"/>
              <a:t>Orange Line shuttles drove along closed streets and extended bus lanes</a:t>
            </a:r>
            <a:endParaRPr/>
          </a:p>
        </p:txBody>
      </p:sp>
      <p:pic>
        <p:nvPicPr>
          <p:cNvPr id="163" name="Google Shape;163;p27"/>
          <p:cNvPicPr preferRelativeResize="0"/>
          <p:nvPr/>
        </p:nvPicPr>
        <p:blipFill>
          <a:blip r:embed="rId3">
            <a:alphaModFix/>
          </a:blip>
          <a:stretch>
            <a:fillRect/>
          </a:stretch>
        </p:blipFill>
        <p:spPr>
          <a:xfrm>
            <a:off x="110450" y="1862859"/>
            <a:ext cx="2711950" cy="13731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8"/>
          <p:cNvPicPr preferRelativeResize="0"/>
          <p:nvPr/>
        </p:nvPicPr>
        <p:blipFill>
          <a:blip r:embed="rId3">
            <a:alphaModFix/>
          </a:blip>
          <a:stretch>
            <a:fillRect/>
          </a:stretch>
        </p:blipFill>
        <p:spPr>
          <a:xfrm>
            <a:off x="5498880" y="2062925"/>
            <a:ext cx="2716070" cy="2521225"/>
          </a:xfrm>
          <a:prstGeom prst="rect">
            <a:avLst/>
          </a:prstGeom>
          <a:noFill/>
          <a:ln>
            <a:noFill/>
          </a:ln>
        </p:spPr>
      </p:pic>
      <p:sp>
        <p:nvSpPr>
          <p:cNvPr id="169" name="Google Shape;169;p28"/>
          <p:cNvSpPr txBox="1"/>
          <p:nvPr>
            <p:ph idx="1" type="body"/>
          </p:nvPr>
        </p:nvSpPr>
        <p:spPr>
          <a:xfrm>
            <a:off x="377692" y="588275"/>
            <a:ext cx="8388600" cy="393600"/>
          </a:xfrm>
          <a:prstGeom prst="rect">
            <a:avLst/>
          </a:prstGeom>
        </p:spPr>
        <p:txBody>
          <a:bodyPr anchorCtr="0" anchor="ctr" bIns="91425" lIns="91425" spcFirstLastPara="1" rIns="91425" wrap="square" tIns="91425">
            <a:normAutofit fontScale="70000" lnSpcReduction="20000"/>
          </a:bodyPr>
          <a:lstStyle/>
          <a:p>
            <a:pPr indent="0" lvl="0" marL="0" rtl="0" algn="l">
              <a:spcBef>
                <a:spcPts val="0"/>
              </a:spcBef>
              <a:spcAft>
                <a:spcPts val="0"/>
              </a:spcAft>
              <a:buNone/>
            </a:pPr>
            <a:r>
              <a:rPr b="1" lang="en" sz="2400">
                <a:latin typeface="Raleway"/>
                <a:ea typeface="Raleway"/>
                <a:cs typeface="Raleway"/>
                <a:sym typeface="Raleway"/>
              </a:rPr>
              <a:t>Data Cleaning</a:t>
            </a:r>
            <a:endParaRPr/>
          </a:p>
        </p:txBody>
      </p:sp>
      <p:sp>
        <p:nvSpPr>
          <p:cNvPr id="170" name="Google Shape;170;p28"/>
          <p:cNvSpPr txBox="1"/>
          <p:nvPr/>
        </p:nvSpPr>
        <p:spPr>
          <a:xfrm>
            <a:off x="377700" y="1082150"/>
            <a:ext cx="42795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ato"/>
              <a:buChar char="●"/>
            </a:pPr>
            <a:r>
              <a:rPr lang="en">
                <a:solidFill>
                  <a:schemeClr val="dk2"/>
                </a:solidFill>
                <a:latin typeface="Lato"/>
                <a:ea typeface="Lato"/>
                <a:cs typeface="Lato"/>
                <a:sym typeface="Lato"/>
              </a:rPr>
              <a:t>Pandas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Stop codes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Total travel time</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Separating into Q3</a:t>
            </a:r>
            <a:endParaRPr>
              <a:latin typeface="Lato"/>
              <a:ea typeface="Lato"/>
              <a:cs typeface="Lato"/>
              <a:sym typeface="Lato"/>
            </a:endParaRPr>
          </a:p>
        </p:txBody>
      </p:sp>
      <p:pic>
        <p:nvPicPr>
          <p:cNvPr id="171" name="Google Shape;171;p28"/>
          <p:cNvPicPr preferRelativeResize="0"/>
          <p:nvPr/>
        </p:nvPicPr>
        <p:blipFill>
          <a:blip r:embed="rId4">
            <a:alphaModFix/>
          </a:blip>
          <a:stretch>
            <a:fillRect/>
          </a:stretch>
        </p:blipFill>
        <p:spPr>
          <a:xfrm>
            <a:off x="5187525" y="1196575"/>
            <a:ext cx="3338776" cy="651625"/>
          </a:xfrm>
          <a:prstGeom prst="rect">
            <a:avLst/>
          </a:prstGeom>
          <a:noFill/>
          <a:ln>
            <a:noFill/>
          </a:ln>
        </p:spPr>
      </p:pic>
      <p:pic>
        <p:nvPicPr>
          <p:cNvPr id="172" name="Google Shape;172;p28"/>
          <p:cNvPicPr preferRelativeResize="0"/>
          <p:nvPr/>
        </p:nvPicPr>
        <p:blipFill>
          <a:blip r:embed="rId5">
            <a:alphaModFix/>
          </a:blip>
          <a:stretch>
            <a:fillRect/>
          </a:stretch>
        </p:blipFill>
        <p:spPr>
          <a:xfrm>
            <a:off x="195300" y="2229113"/>
            <a:ext cx="5194081" cy="2188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Methods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Markov Chains</a:t>
            </a:r>
            <a:endParaRPr/>
          </a:p>
        </p:txBody>
      </p:sp>
      <p:sp>
        <p:nvSpPr>
          <p:cNvPr id="183" name="Google Shape;183;p3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10000"/>
          </a:bodyPr>
          <a:lstStyle/>
          <a:p>
            <a:pPr indent="-342900" lvl="0" marL="457200" rtl="0" algn="l">
              <a:lnSpc>
                <a:spcPct val="200000"/>
              </a:lnSpc>
              <a:spcBef>
                <a:spcPts val="0"/>
              </a:spcBef>
              <a:spcAft>
                <a:spcPts val="0"/>
              </a:spcAft>
              <a:buSzPts val="1800"/>
              <a:buChar char="●"/>
            </a:pPr>
            <a:r>
              <a:rPr lang="en"/>
              <a:t>Why Markov Chains?</a:t>
            </a:r>
            <a:endParaRPr/>
          </a:p>
          <a:p>
            <a:pPr indent="-317500" lvl="1" marL="914400" rtl="0" algn="l">
              <a:lnSpc>
                <a:spcPct val="200000"/>
              </a:lnSpc>
              <a:spcBef>
                <a:spcPts val="0"/>
              </a:spcBef>
              <a:spcAft>
                <a:spcPts val="0"/>
              </a:spcAft>
              <a:buSzPts val="1400"/>
              <a:buChar char="○"/>
            </a:pPr>
            <a:r>
              <a:rPr lang="en"/>
              <a:t>Traffic is stochastic</a:t>
            </a:r>
            <a:endParaRPr/>
          </a:p>
          <a:p>
            <a:pPr indent="-317500" lvl="1" marL="914400" rtl="0" algn="l">
              <a:lnSpc>
                <a:spcPct val="200000"/>
              </a:lnSpc>
              <a:spcBef>
                <a:spcPts val="0"/>
              </a:spcBef>
              <a:spcAft>
                <a:spcPts val="0"/>
              </a:spcAft>
              <a:buSzPts val="1400"/>
              <a:buChar char="○"/>
            </a:pPr>
            <a:r>
              <a:rPr lang="en"/>
              <a:t>Effects carry out</a:t>
            </a:r>
            <a:endParaRPr/>
          </a:p>
          <a:p>
            <a:pPr indent="-317500" lvl="2" marL="1371600" rtl="0" algn="l">
              <a:lnSpc>
                <a:spcPct val="200000"/>
              </a:lnSpc>
              <a:spcBef>
                <a:spcPts val="0"/>
              </a:spcBef>
              <a:spcAft>
                <a:spcPts val="0"/>
              </a:spcAft>
              <a:buSzPts val="1400"/>
              <a:buChar char="■"/>
            </a:pPr>
            <a:r>
              <a:rPr lang="en"/>
              <a:t>Delay in one spot delays the rest of the system</a:t>
            </a:r>
            <a:endParaRPr/>
          </a:p>
          <a:p>
            <a:pPr indent="-317500" lvl="2" marL="1371600" rtl="0" algn="l">
              <a:lnSpc>
                <a:spcPct val="200000"/>
              </a:lnSpc>
              <a:spcBef>
                <a:spcPts val="0"/>
              </a:spcBef>
              <a:spcAft>
                <a:spcPts val="0"/>
              </a:spcAft>
              <a:buSzPts val="1400"/>
              <a:buChar char="■"/>
            </a:pPr>
            <a:r>
              <a:rPr lang="en"/>
              <a:t>Unable to arrive early to final destination</a:t>
            </a:r>
            <a:endParaRPr/>
          </a:p>
          <a:p>
            <a:pPr indent="-317500" lvl="1" marL="914400" rtl="0" algn="l">
              <a:lnSpc>
                <a:spcPct val="200000"/>
              </a:lnSpc>
              <a:spcBef>
                <a:spcPts val="0"/>
              </a:spcBef>
              <a:spcAft>
                <a:spcPts val="0"/>
              </a:spcAft>
              <a:buSzPts val="1400"/>
              <a:buChar char="○"/>
            </a:pPr>
            <a:r>
              <a:rPr lang="en"/>
              <a:t>Able to predict approximation of future events</a:t>
            </a:r>
            <a:endParaRPr/>
          </a:p>
          <a:p>
            <a:pPr indent="-317500" lvl="2" marL="1371600" rtl="0" algn="l">
              <a:lnSpc>
                <a:spcPct val="200000"/>
              </a:lnSpc>
              <a:spcBef>
                <a:spcPts val="0"/>
              </a:spcBef>
              <a:spcAft>
                <a:spcPts val="0"/>
              </a:spcAft>
              <a:buSzPts val="1400"/>
              <a:buChar char="■"/>
            </a:pPr>
            <a:r>
              <a:rPr lang="en"/>
              <a:t>Probability </a:t>
            </a:r>
            <a:r>
              <a:rPr lang="en"/>
              <a:t>individual</a:t>
            </a:r>
            <a:r>
              <a:rPr lang="en"/>
              <a:t> arrives on-time to his destination</a:t>
            </a:r>
            <a:endParaRPr/>
          </a:p>
        </p:txBody>
      </p:sp>
      <p:pic>
        <p:nvPicPr>
          <p:cNvPr id="184" name="Google Shape;184;p30"/>
          <p:cNvPicPr preferRelativeResize="0"/>
          <p:nvPr/>
        </p:nvPicPr>
        <p:blipFill>
          <a:blip r:embed="rId3">
            <a:alphaModFix/>
          </a:blip>
          <a:stretch>
            <a:fillRect/>
          </a:stretch>
        </p:blipFill>
        <p:spPr>
          <a:xfrm>
            <a:off x="152400" y="1363750"/>
            <a:ext cx="2105312" cy="27369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Markov Chains</a:t>
            </a:r>
            <a:endParaRPr/>
          </a:p>
        </p:txBody>
      </p:sp>
      <p:sp>
        <p:nvSpPr>
          <p:cNvPr id="190" name="Google Shape;190;p3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Outcome depends on random </a:t>
            </a:r>
            <a:r>
              <a:rPr lang="en"/>
              <a:t>occurrences</a:t>
            </a:r>
            <a:endParaRPr/>
          </a:p>
          <a:p>
            <a:pPr indent="-317500" lvl="1" marL="914400" rtl="0" algn="l">
              <a:lnSpc>
                <a:spcPct val="200000"/>
              </a:lnSpc>
              <a:spcBef>
                <a:spcPts val="0"/>
              </a:spcBef>
              <a:spcAft>
                <a:spcPts val="0"/>
              </a:spcAft>
              <a:buSzPts val="1400"/>
              <a:buChar char="○"/>
            </a:pPr>
            <a:r>
              <a:rPr lang="en"/>
              <a:t>Breakdown of Orange Line</a:t>
            </a:r>
            <a:endParaRPr/>
          </a:p>
          <a:p>
            <a:pPr indent="-317500" lvl="1" marL="914400" rtl="0" algn="l">
              <a:lnSpc>
                <a:spcPct val="200000"/>
              </a:lnSpc>
              <a:spcBef>
                <a:spcPts val="0"/>
              </a:spcBef>
              <a:spcAft>
                <a:spcPts val="0"/>
              </a:spcAft>
              <a:buSzPts val="1400"/>
              <a:buChar char="○"/>
            </a:pPr>
            <a:r>
              <a:rPr lang="en"/>
              <a:t>Traffic</a:t>
            </a:r>
            <a:endParaRPr/>
          </a:p>
          <a:p>
            <a:pPr indent="-317500" lvl="1" marL="914400" rtl="0" algn="l">
              <a:lnSpc>
                <a:spcPct val="200000"/>
              </a:lnSpc>
              <a:spcBef>
                <a:spcPts val="0"/>
              </a:spcBef>
              <a:spcAft>
                <a:spcPts val="0"/>
              </a:spcAft>
              <a:buSzPts val="1400"/>
              <a:buChar char="○"/>
            </a:pPr>
            <a:r>
              <a:rPr lang="en"/>
              <a:t>Longer stopping period at bus and T stops</a:t>
            </a:r>
            <a:endParaRPr/>
          </a:p>
        </p:txBody>
      </p:sp>
      <p:pic>
        <p:nvPicPr>
          <p:cNvPr id="191" name="Google Shape;191;p31"/>
          <p:cNvPicPr preferRelativeResize="0"/>
          <p:nvPr/>
        </p:nvPicPr>
        <p:blipFill rotWithShape="1">
          <a:blip r:embed="rId3">
            <a:alphaModFix/>
          </a:blip>
          <a:srcRect b="0" l="26652" r="27115" t="0"/>
          <a:stretch/>
        </p:blipFill>
        <p:spPr>
          <a:xfrm>
            <a:off x="384000" y="1286902"/>
            <a:ext cx="1880025" cy="28698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MBTA 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MCRoute</a:t>
            </a:r>
            <a:endParaRPr/>
          </a:p>
        </p:txBody>
      </p:sp>
      <p:pic>
        <p:nvPicPr>
          <p:cNvPr id="197" name="Google Shape;197;p32"/>
          <p:cNvPicPr preferRelativeResize="0"/>
          <p:nvPr/>
        </p:nvPicPr>
        <p:blipFill>
          <a:blip r:embed="rId3">
            <a:alphaModFix/>
          </a:blip>
          <a:stretch>
            <a:fillRect/>
          </a:stretch>
        </p:blipFill>
        <p:spPr>
          <a:xfrm>
            <a:off x="3345025" y="2213388"/>
            <a:ext cx="5347650" cy="2073025"/>
          </a:xfrm>
          <a:prstGeom prst="rect">
            <a:avLst/>
          </a:prstGeom>
          <a:noFill/>
          <a:ln>
            <a:noFill/>
          </a:ln>
        </p:spPr>
      </p:pic>
      <p:sp>
        <p:nvSpPr>
          <p:cNvPr id="198" name="Google Shape;198;p32"/>
          <p:cNvSpPr txBox="1"/>
          <p:nvPr>
            <p:ph idx="1" type="body"/>
          </p:nvPr>
        </p:nvSpPr>
        <p:spPr>
          <a:xfrm>
            <a:off x="319500" y="1846804"/>
            <a:ext cx="2808000" cy="28062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Char char="●"/>
            </a:pPr>
            <a:r>
              <a:rPr lang="en"/>
              <a:t>Networks</a:t>
            </a:r>
            <a:endParaRPr/>
          </a:p>
          <a:p>
            <a:pPr indent="-304800" lvl="1" marL="914400" rtl="0" algn="l">
              <a:spcBef>
                <a:spcPts val="0"/>
              </a:spcBef>
              <a:spcAft>
                <a:spcPts val="0"/>
              </a:spcAft>
              <a:buSzPts val="1200"/>
              <a:buChar char="○"/>
            </a:pPr>
            <a:r>
              <a:rPr lang="en"/>
              <a:t>G=G(N,E,S)</a:t>
            </a:r>
            <a:endParaRPr/>
          </a:p>
          <a:p>
            <a:pPr indent="-304800" lvl="2" marL="1371600" rtl="0" algn="l">
              <a:spcBef>
                <a:spcPts val="0"/>
              </a:spcBef>
              <a:spcAft>
                <a:spcPts val="0"/>
              </a:spcAft>
              <a:buSzPts val="1200"/>
              <a:buChar char="■"/>
            </a:pPr>
            <a:r>
              <a:rPr lang="en"/>
              <a:t>N -&gt; Nodes</a:t>
            </a:r>
            <a:endParaRPr/>
          </a:p>
          <a:p>
            <a:pPr indent="-304800" lvl="2" marL="1371600" rtl="0" algn="l">
              <a:spcBef>
                <a:spcPts val="0"/>
              </a:spcBef>
              <a:spcAft>
                <a:spcPts val="0"/>
              </a:spcAft>
              <a:buSzPts val="1200"/>
              <a:buChar char="■"/>
            </a:pPr>
            <a:r>
              <a:rPr lang="en"/>
              <a:t>E  -&gt; Edges</a:t>
            </a:r>
            <a:endParaRPr/>
          </a:p>
          <a:p>
            <a:pPr indent="-304800" lvl="2" marL="1371600" rtl="0" algn="l">
              <a:spcBef>
                <a:spcPts val="0"/>
              </a:spcBef>
              <a:spcAft>
                <a:spcPts val="0"/>
              </a:spcAft>
              <a:buSzPts val="1200"/>
              <a:buChar char="■"/>
            </a:pPr>
            <a:r>
              <a:rPr lang="en"/>
              <a:t>S  -&gt; States</a:t>
            </a:r>
            <a:endParaRPr/>
          </a:p>
          <a:p>
            <a:pPr indent="-304800" lvl="0" marL="457200" rtl="0" algn="l">
              <a:spcBef>
                <a:spcPts val="0"/>
              </a:spcBef>
              <a:spcAft>
                <a:spcPts val="0"/>
              </a:spcAft>
              <a:buSzPts val="1200"/>
              <a:buChar char="●"/>
            </a:pPr>
            <a:r>
              <a:rPr lang="en"/>
              <a:t>State Spaces</a:t>
            </a:r>
            <a:endParaRPr/>
          </a:p>
          <a:p>
            <a:pPr indent="-304800" lvl="1" marL="914400" rtl="0" algn="l">
              <a:spcBef>
                <a:spcPts val="0"/>
              </a:spcBef>
              <a:spcAft>
                <a:spcPts val="0"/>
              </a:spcAft>
              <a:buSzPts val="1200"/>
              <a:buChar char="○"/>
            </a:pPr>
            <a:r>
              <a:rPr lang="en"/>
              <a:t>Defines bounds of Markov Process</a:t>
            </a:r>
            <a:endParaRPr/>
          </a:p>
          <a:p>
            <a:pPr indent="-304800" lvl="1" marL="914400" rtl="0" algn="l">
              <a:spcBef>
                <a:spcPts val="0"/>
              </a:spcBef>
              <a:spcAft>
                <a:spcPts val="0"/>
              </a:spcAft>
              <a:buSzPts val="1200"/>
              <a:buChar char="○"/>
            </a:pPr>
            <a:r>
              <a:rPr lang="en"/>
              <a:t>ID and Value pair</a:t>
            </a:r>
            <a:endParaRPr/>
          </a:p>
          <a:p>
            <a:pPr indent="-304800" lvl="1" marL="914400" rtl="0" algn="l">
              <a:spcBef>
                <a:spcPts val="0"/>
              </a:spcBef>
              <a:spcAft>
                <a:spcPts val="0"/>
              </a:spcAft>
              <a:buSzPts val="1200"/>
              <a:buChar char="○"/>
            </a:pPr>
            <a:r>
              <a:rPr lang="en"/>
              <a:t>Abstractions</a:t>
            </a:r>
            <a:endParaRPr/>
          </a:p>
          <a:p>
            <a:pPr indent="-304800" lvl="2" marL="1371600" rtl="0" algn="l">
              <a:spcBef>
                <a:spcPts val="0"/>
              </a:spcBef>
              <a:spcAft>
                <a:spcPts val="0"/>
              </a:spcAft>
              <a:buSzPts val="1200"/>
              <a:buChar char="■"/>
            </a:pPr>
            <a:r>
              <a:rPr lang="en"/>
              <a:t>“Three minutes late”</a:t>
            </a:r>
            <a:endParaRPr/>
          </a:p>
          <a:p>
            <a:pPr indent="-304800" lvl="2" marL="1371600" rtl="0" algn="l">
              <a:spcBef>
                <a:spcPts val="0"/>
              </a:spcBef>
              <a:spcAft>
                <a:spcPts val="0"/>
              </a:spcAft>
              <a:buSzPts val="1200"/>
              <a:buChar char="■"/>
            </a:pPr>
            <a:r>
              <a:rPr lang="en"/>
              <a:t>“Extremely late”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idx="1" type="body"/>
          </p:nvPr>
        </p:nvSpPr>
        <p:spPr>
          <a:xfrm>
            <a:off x="319500" y="1692300"/>
            <a:ext cx="3343500" cy="3163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Time Evolution</a:t>
            </a:r>
            <a:endParaRPr/>
          </a:p>
          <a:p>
            <a:pPr indent="-304800" lvl="1" marL="914400" rtl="0" algn="l">
              <a:spcBef>
                <a:spcPts val="0"/>
              </a:spcBef>
              <a:spcAft>
                <a:spcPts val="0"/>
              </a:spcAft>
              <a:buSzPts val="1200"/>
              <a:buChar char="○"/>
            </a:pPr>
            <a:r>
              <a:rPr lang="en"/>
              <a:t>Time steps given by travel through a node or edge</a:t>
            </a:r>
            <a:endParaRPr/>
          </a:p>
          <a:p>
            <a:pPr indent="-304800" lvl="1" marL="914400" rtl="0" algn="l">
              <a:spcBef>
                <a:spcPts val="0"/>
              </a:spcBef>
              <a:spcAft>
                <a:spcPts val="0"/>
              </a:spcAft>
              <a:buSzPts val="1200"/>
              <a:buChar char="○"/>
            </a:pPr>
            <a:r>
              <a:rPr lang="en"/>
              <a:t>Not always evenly spaced</a:t>
            </a:r>
            <a:endParaRPr/>
          </a:p>
          <a:p>
            <a:pPr indent="-304800" lvl="0" marL="457200" rtl="0" algn="l">
              <a:spcBef>
                <a:spcPts val="0"/>
              </a:spcBef>
              <a:spcAft>
                <a:spcPts val="0"/>
              </a:spcAft>
              <a:buSzPts val="1200"/>
              <a:buChar char="●"/>
            </a:pPr>
            <a:r>
              <a:rPr lang="en"/>
              <a:t>Paths</a:t>
            </a:r>
            <a:endParaRPr/>
          </a:p>
          <a:p>
            <a:pPr indent="-304800" lvl="1" marL="914400" rtl="0" algn="l">
              <a:spcBef>
                <a:spcPts val="0"/>
              </a:spcBef>
              <a:spcAft>
                <a:spcPts val="0"/>
              </a:spcAft>
              <a:buSzPts val="1200"/>
              <a:buChar char="○"/>
            </a:pPr>
            <a:r>
              <a:rPr lang="en"/>
              <a:t>P = {n1, e12, n3, e34, …}</a:t>
            </a:r>
            <a:endParaRPr/>
          </a:p>
          <a:p>
            <a:pPr indent="-304800" lvl="1" marL="914400" rtl="0" algn="l">
              <a:spcBef>
                <a:spcPts val="0"/>
              </a:spcBef>
              <a:spcAft>
                <a:spcPts val="0"/>
              </a:spcAft>
              <a:buSzPts val="1200"/>
              <a:buChar char="○"/>
            </a:pPr>
            <a:r>
              <a:rPr lang="en"/>
              <a:t>How we characterize routes in MBTA</a:t>
            </a:r>
            <a:endParaRPr/>
          </a:p>
          <a:p>
            <a:pPr indent="-304800" lvl="0" marL="457200" rtl="0" algn="l">
              <a:spcBef>
                <a:spcPts val="0"/>
              </a:spcBef>
              <a:spcAft>
                <a:spcPts val="0"/>
              </a:spcAft>
              <a:buSzPts val="1200"/>
              <a:buChar char="●"/>
            </a:pPr>
            <a:r>
              <a:rPr lang="en"/>
              <a:t>Transition Probability Matrices</a:t>
            </a:r>
            <a:endParaRPr/>
          </a:p>
          <a:p>
            <a:pPr indent="-304800" lvl="1" marL="914400" rtl="0" algn="l">
              <a:spcBef>
                <a:spcPts val="0"/>
              </a:spcBef>
              <a:spcAft>
                <a:spcPts val="0"/>
              </a:spcAft>
              <a:buSzPts val="1200"/>
              <a:buChar char="○"/>
            </a:pPr>
            <a:r>
              <a:rPr lang="en"/>
              <a:t>Each node has transition probability matrix</a:t>
            </a:r>
            <a:endParaRPr/>
          </a:p>
          <a:p>
            <a:pPr indent="-304800" lvl="2" marL="1371600" rtl="0" algn="l">
              <a:spcBef>
                <a:spcPts val="0"/>
              </a:spcBef>
              <a:spcAft>
                <a:spcPts val="0"/>
              </a:spcAft>
              <a:buSzPts val="1200"/>
              <a:buChar char="■"/>
            </a:pPr>
            <a:r>
              <a:rPr lang="en"/>
              <a:t>Stochastic</a:t>
            </a:r>
            <a:endParaRPr/>
          </a:p>
          <a:p>
            <a:pPr indent="-304800" lvl="1" marL="914400" rtl="0" algn="l">
              <a:spcBef>
                <a:spcPts val="0"/>
              </a:spcBef>
              <a:spcAft>
                <a:spcPts val="0"/>
              </a:spcAft>
              <a:buSzPts val="1200"/>
              <a:buChar char="○"/>
            </a:pPr>
            <a:r>
              <a:rPr lang="en"/>
              <a:t>How likely object in state i moves to state j</a:t>
            </a:r>
            <a:endParaRPr/>
          </a:p>
        </p:txBody>
      </p:sp>
      <p:sp>
        <p:nvSpPr>
          <p:cNvPr id="204" name="Google Shape;204;p33"/>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MCRoute</a:t>
            </a:r>
            <a:endParaRPr/>
          </a:p>
        </p:txBody>
      </p:sp>
      <p:pic>
        <p:nvPicPr>
          <p:cNvPr id="205" name="Google Shape;205;p33"/>
          <p:cNvPicPr preferRelativeResize="0"/>
          <p:nvPr/>
        </p:nvPicPr>
        <p:blipFill>
          <a:blip r:embed="rId3">
            <a:alphaModFix/>
          </a:blip>
          <a:stretch>
            <a:fillRect/>
          </a:stretch>
        </p:blipFill>
        <p:spPr>
          <a:xfrm>
            <a:off x="3663125" y="1576425"/>
            <a:ext cx="4819650" cy="3076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Small Scale Sample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Consider</a:t>
            </a:r>
            <a:endParaRPr/>
          </a:p>
        </p:txBody>
      </p:sp>
      <p:sp>
        <p:nvSpPr>
          <p:cNvPr id="216" name="Google Shape;216;p3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tradeoff between taking a potentially shorter route with a higher chance for delay </a:t>
            </a:r>
            <a:endParaRPr/>
          </a:p>
          <a:p>
            <a:pPr indent="0" lvl="0" marL="0" rtl="0" algn="l">
              <a:spcBef>
                <a:spcPts val="1200"/>
              </a:spcBef>
              <a:spcAft>
                <a:spcPts val="0"/>
              </a:spcAft>
              <a:buNone/>
            </a:pPr>
            <a:r>
              <a:rPr lang="en"/>
              <a:t>or</a:t>
            </a:r>
            <a:endParaRPr/>
          </a:p>
          <a:p>
            <a:pPr indent="0" lvl="0" marL="0" rtl="0" algn="l">
              <a:spcBef>
                <a:spcPts val="1200"/>
              </a:spcBef>
              <a:spcAft>
                <a:spcPts val="1200"/>
              </a:spcAft>
              <a:buNone/>
            </a:pPr>
            <a:r>
              <a:rPr lang="en"/>
              <a:t>Taking a longer route with a lower chance for delay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Setup</a:t>
            </a:r>
            <a:endParaRPr/>
          </a:p>
        </p:txBody>
      </p:sp>
      <p:sp>
        <p:nvSpPr>
          <p:cNvPr id="222" name="Google Shape;222;p36"/>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4 stations on the orange line</a:t>
            </a:r>
            <a:endParaRPr/>
          </a:p>
          <a:p>
            <a:pPr indent="-304800" lvl="0" marL="457200" rtl="0" algn="l">
              <a:spcBef>
                <a:spcPts val="0"/>
              </a:spcBef>
              <a:spcAft>
                <a:spcPts val="0"/>
              </a:spcAft>
              <a:buSzPts val="1200"/>
              <a:buChar char="●"/>
            </a:pPr>
            <a:r>
              <a:rPr lang="en"/>
              <a:t>You can either</a:t>
            </a:r>
            <a:endParaRPr/>
          </a:p>
          <a:p>
            <a:pPr indent="-304800" lvl="1" marL="914400" rtl="0" algn="l">
              <a:spcBef>
                <a:spcPts val="0"/>
              </a:spcBef>
              <a:spcAft>
                <a:spcPts val="0"/>
              </a:spcAft>
              <a:buSzPts val="1200"/>
              <a:buChar char="○"/>
            </a:pPr>
            <a:r>
              <a:rPr lang="en"/>
              <a:t>Take the replacement busses to each original stop (orange)</a:t>
            </a:r>
            <a:endParaRPr/>
          </a:p>
          <a:p>
            <a:pPr indent="-304800" lvl="1" marL="914400" rtl="0" algn="l">
              <a:spcBef>
                <a:spcPts val="0"/>
              </a:spcBef>
              <a:spcAft>
                <a:spcPts val="0"/>
              </a:spcAft>
              <a:buSzPts val="1200"/>
              <a:buChar char="○"/>
            </a:pPr>
            <a:r>
              <a:rPr lang="en"/>
              <a:t>Take replacement busses with additional bus routes (blue)</a:t>
            </a:r>
            <a:endParaRPr/>
          </a:p>
          <a:p>
            <a:pPr indent="-304800" lvl="1" marL="914400" rtl="0" algn="l">
              <a:spcBef>
                <a:spcPts val="0"/>
              </a:spcBef>
              <a:spcAft>
                <a:spcPts val="0"/>
              </a:spcAft>
              <a:buSzPts val="1200"/>
              <a:buChar char="○"/>
            </a:pPr>
            <a:r>
              <a:rPr lang="en"/>
              <a:t>Walk the entire way</a:t>
            </a:r>
            <a:endParaRPr/>
          </a:p>
          <a:p>
            <a:pPr indent="-304800" lvl="0" marL="457200" rtl="0" algn="l">
              <a:spcBef>
                <a:spcPts val="0"/>
              </a:spcBef>
              <a:spcAft>
                <a:spcPts val="0"/>
              </a:spcAft>
              <a:buSzPts val="1200"/>
              <a:buChar char="●"/>
            </a:pPr>
            <a:r>
              <a:rPr lang="en"/>
              <a:t>Each path has an average travel time and a standard deviation of travel time</a:t>
            </a:r>
            <a:endParaRPr/>
          </a:p>
        </p:txBody>
      </p:sp>
      <p:pic>
        <p:nvPicPr>
          <p:cNvPr id="223" name="Google Shape;223;p36"/>
          <p:cNvPicPr preferRelativeResize="0"/>
          <p:nvPr/>
        </p:nvPicPr>
        <p:blipFill>
          <a:blip r:embed="rId3">
            <a:alphaModFix/>
          </a:blip>
          <a:stretch>
            <a:fillRect/>
          </a:stretch>
        </p:blipFill>
        <p:spPr>
          <a:xfrm>
            <a:off x="3127500" y="1413800"/>
            <a:ext cx="6016502" cy="367219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44810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Path Calculations</a:t>
            </a:r>
            <a:endParaRPr/>
          </a:p>
        </p:txBody>
      </p:sp>
      <p:pic>
        <p:nvPicPr>
          <p:cNvPr id="229" name="Google Shape;229;p37"/>
          <p:cNvPicPr preferRelativeResize="0"/>
          <p:nvPr/>
        </p:nvPicPr>
        <p:blipFill>
          <a:blip r:embed="rId3">
            <a:alphaModFix/>
          </a:blip>
          <a:stretch>
            <a:fillRect/>
          </a:stretch>
        </p:blipFill>
        <p:spPr>
          <a:xfrm>
            <a:off x="4409775" y="758075"/>
            <a:ext cx="4165439" cy="3627351"/>
          </a:xfrm>
          <a:prstGeom prst="rect">
            <a:avLst/>
          </a:prstGeom>
          <a:noFill/>
          <a:ln>
            <a:noFill/>
          </a:ln>
        </p:spPr>
      </p:pic>
      <p:sp>
        <p:nvSpPr>
          <p:cNvPr id="230" name="Google Shape;230;p37"/>
          <p:cNvSpPr txBox="1"/>
          <p:nvPr/>
        </p:nvSpPr>
        <p:spPr>
          <a:xfrm>
            <a:off x="599625" y="1211350"/>
            <a:ext cx="3384600" cy="3869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Disclaimer: sample code (not ours)</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Example</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Loading nodes</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Loading edges from a csv</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Creating state space</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Edge weights</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tt -&gt; Total time</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Calculate shortest path given mean and stdev</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Use to calculate probability of delay and severity</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Establish margin of error</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Probability you arrive within margin of error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36" name="Google Shape;236;p3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If you want to be 95% confident you will arrive in the time you expect the route to take, you should walk</a:t>
            </a:r>
            <a:endParaRPr/>
          </a:p>
          <a:p>
            <a:pPr indent="-342900" lvl="0" marL="457200" rtl="0" algn="l">
              <a:spcBef>
                <a:spcPts val="0"/>
              </a:spcBef>
              <a:spcAft>
                <a:spcPts val="0"/>
              </a:spcAft>
              <a:buSzPts val="1800"/>
              <a:buChar char="●"/>
            </a:pPr>
            <a:r>
              <a:rPr lang="en"/>
              <a:t>If you are willing to only be 87% confident you will arrive in the time you expect the route to take, you take the blue bus route </a:t>
            </a:r>
            <a:endParaRPr sz="1100">
              <a:highlight>
                <a:srgbClr val="FFFFFF"/>
              </a:highlight>
              <a:latin typeface="Arial"/>
              <a:ea typeface="Arial"/>
              <a:cs typeface="Arial"/>
              <a:sym typeface="Arial"/>
            </a:endParaRPr>
          </a:p>
          <a:p>
            <a:pPr indent="-342900" lvl="0" marL="457200" rtl="0" algn="l">
              <a:spcBef>
                <a:spcPts val="0"/>
              </a:spcBef>
              <a:spcAft>
                <a:spcPts val="0"/>
              </a:spcAft>
              <a:buSzPts val="1800"/>
              <a:buChar char="●"/>
            </a:pPr>
            <a:r>
              <a:rPr lang="en"/>
              <a:t>If you just want to take the shortest route (on average), you should take the orange line replacement busses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Problems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How to handle/predict a bus being full?</a:t>
            </a:r>
            <a:endParaRPr/>
          </a:p>
          <a:p>
            <a:pPr indent="-342900" lvl="0" marL="457200" rtl="0" algn="l">
              <a:spcBef>
                <a:spcPts val="0"/>
              </a:spcBef>
              <a:spcAft>
                <a:spcPts val="0"/>
              </a:spcAft>
              <a:buSzPts val="1800"/>
              <a:buAutoNum type="arabicParenR"/>
            </a:pPr>
            <a:r>
              <a:rPr lang="en"/>
              <a:t>How should we calculate the probability that you are on-time while the orange line is shut down as </a:t>
            </a:r>
            <a:r>
              <a:rPr lang="en"/>
              <a:t>compared</a:t>
            </a:r>
            <a:r>
              <a:rPr lang="en"/>
              <a:t> to your normal commute while the orange line is open?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1" type="body"/>
          </p:nvPr>
        </p:nvSpPr>
        <p:spPr>
          <a:xfrm>
            <a:off x="2614500" y="623075"/>
            <a:ext cx="6117300" cy="39750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en"/>
              <a:t>First subway tunnels were built in Boston under the Boston Common</a:t>
            </a:r>
            <a:endParaRPr/>
          </a:p>
          <a:p>
            <a:pPr indent="-304165" lvl="1" marL="914400" rtl="0" algn="l">
              <a:spcBef>
                <a:spcPts val="0"/>
              </a:spcBef>
              <a:spcAft>
                <a:spcPts val="0"/>
              </a:spcAft>
              <a:buSzPct val="100000"/>
              <a:buChar char="○"/>
            </a:pPr>
            <a:r>
              <a:rPr lang="en"/>
              <a:t>Tremont Street (Gov Center -&gt; Park Street -&gt; </a:t>
            </a:r>
            <a:r>
              <a:rPr lang="en"/>
              <a:t>Boylston</a:t>
            </a:r>
            <a:r>
              <a:rPr lang="en"/>
              <a:t>)</a:t>
            </a:r>
            <a:endParaRPr/>
          </a:p>
          <a:p>
            <a:pPr indent="-325755" lvl="0" marL="457200" rtl="0" algn="l">
              <a:spcBef>
                <a:spcPts val="0"/>
              </a:spcBef>
              <a:spcAft>
                <a:spcPts val="0"/>
              </a:spcAft>
              <a:buSzPct val="100000"/>
              <a:buChar char="●"/>
            </a:pPr>
            <a:r>
              <a:rPr lang="en"/>
              <a:t>Horsecar on rails began in 1856 and ran from Central </a:t>
            </a:r>
            <a:r>
              <a:rPr lang="en"/>
              <a:t>Square</a:t>
            </a:r>
            <a:r>
              <a:rPr lang="en"/>
              <a:t> to Bowdoin </a:t>
            </a:r>
            <a:r>
              <a:rPr lang="en"/>
              <a:t>Square</a:t>
            </a:r>
            <a:endParaRPr/>
          </a:p>
          <a:p>
            <a:pPr indent="-325755" lvl="0" marL="457200" rtl="0" algn="l">
              <a:spcBef>
                <a:spcPts val="0"/>
              </a:spcBef>
              <a:spcAft>
                <a:spcPts val="0"/>
              </a:spcAft>
              <a:buSzPct val="100000"/>
              <a:buChar char="●"/>
            </a:pPr>
            <a:r>
              <a:rPr lang="en"/>
              <a:t>20 companies became consolidated into West End Street Railway in 1887</a:t>
            </a:r>
            <a:endParaRPr/>
          </a:p>
          <a:p>
            <a:pPr indent="-325755" lvl="0" marL="457200" rtl="0" algn="l">
              <a:spcBef>
                <a:spcPts val="0"/>
              </a:spcBef>
              <a:spcAft>
                <a:spcPts val="0"/>
              </a:spcAft>
              <a:buSzPct val="100000"/>
              <a:buChar char="●"/>
            </a:pPr>
            <a:r>
              <a:rPr lang="en"/>
              <a:t>First electric streetcar debut in Boston on January 1, 1889 with above ground electrified copper wires</a:t>
            </a:r>
            <a:endParaRPr/>
          </a:p>
          <a:p>
            <a:pPr indent="-325755" lvl="0" marL="457200" rtl="0" algn="l">
              <a:spcBef>
                <a:spcPts val="0"/>
              </a:spcBef>
              <a:spcAft>
                <a:spcPts val="0"/>
              </a:spcAft>
              <a:buSzPct val="100000"/>
              <a:buChar char="●"/>
            </a:pPr>
            <a:r>
              <a:rPr lang="en"/>
              <a:t>Boston Elevated Railway Company (BERy) created articulated cars</a:t>
            </a:r>
            <a:endParaRPr/>
          </a:p>
          <a:p>
            <a:pPr indent="-325755" lvl="0" marL="457200" rtl="0" algn="l">
              <a:spcBef>
                <a:spcPts val="0"/>
              </a:spcBef>
              <a:spcAft>
                <a:spcPts val="0"/>
              </a:spcAft>
              <a:buSzPct val="100000"/>
              <a:buChar char="●"/>
            </a:pPr>
            <a:r>
              <a:rPr lang="en"/>
              <a:t>Metropolitan Transit Authority (MTA) expanded the Green Line in 1959</a:t>
            </a:r>
            <a:endParaRPr/>
          </a:p>
          <a:p>
            <a:pPr indent="-325755" lvl="0" marL="457200" rtl="0" algn="l">
              <a:spcBef>
                <a:spcPts val="0"/>
              </a:spcBef>
              <a:spcAft>
                <a:spcPts val="0"/>
              </a:spcAft>
              <a:buSzPct val="100000"/>
              <a:buChar char="●"/>
            </a:pPr>
            <a:r>
              <a:rPr lang="en"/>
              <a:t>Consolidated all commuter public transportation and Boston city transportation into MBTA</a:t>
            </a:r>
            <a:endParaRPr/>
          </a:p>
          <a:p>
            <a:pPr indent="-325755" lvl="0" marL="457200" rtl="0" algn="l">
              <a:spcBef>
                <a:spcPts val="0"/>
              </a:spcBef>
              <a:spcAft>
                <a:spcPts val="0"/>
              </a:spcAft>
              <a:buSzPct val="100000"/>
              <a:buChar char="●"/>
            </a:pPr>
            <a:r>
              <a:rPr lang="en"/>
              <a:t>Serves over 200 cities and 1 million daily riders with 100% of electricity produced by renewable sources for the T</a:t>
            </a:r>
            <a:endParaRPr/>
          </a:p>
        </p:txBody>
      </p:sp>
      <p:pic>
        <p:nvPicPr>
          <p:cNvPr id="86" name="Google Shape;86;p15"/>
          <p:cNvPicPr preferRelativeResize="0"/>
          <p:nvPr/>
        </p:nvPicPr>
        <p:blipFill>
          <a:blip r:embed="rId3">
            <a:alphaModFix/>
          </a:blip>
          <a:stretch>
            <a:fillRect/>
          </a:stretch>
        </p:blipFill>
        <p:spPr>
          <a:xfrm>
            <a:off x="63700" y="119875"/>
            <a:ext cx="2479701" cy="1566125"/>
          </a:xfrm>
          <a:prstGeom prst="rect">
            <a:avLst/>
          </a:prstGeom>
          <a:noFill/>
          <a:ln>
            <a:noFill/>
          </a:ln>
        </p:spPr>
      </p:pic>
      <p:sp>
        <p:nvSpPr>
          <p:cNvPr id="87" name="Google Shape;87;p15"/>
          <p:cNvSpPr txBox="1"/>
          <p:nvPr/>
        </p:nvSpPr>
        <p:spPr>
          <a:xfrm>
            <a:off x="265100" y="1783750"/>
            <a:ext cx="2076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Lato"/>
                <a:ea typeface="Lato"/>
                <a:cs typeface="Lato"/>
                <a:sym typeface="Lato"/>
              </a:rPr>
              <a:t>West End Street Railway -&gt; BERy -&gt; MTA -&gt; MBTA</a:t>
            </a:r>
            <a:endParaRPr sz="1800">
              <a:latin typeface="Lato"/>
              <a:ea typeface="Lato"/>
              <a:cs typeface="Lato"/>
              <a:sym typeface="Lato"/>
            </a:endParaRPr>
          </a:p>
        </p:txBody>
      </p:sp>
      <p:pic>
        <p:nvPicPr>
          <p:cNvPr id="88" name="Google Shape;88;p15"/>
          <p:cNvPicPr preferRelativeResize="0"/>
          <p:nvPr/>
        </p:nvPicPr>
        <p:blipFill>
          <a:blip r:embed="rId4">
            <a:alphaModFix/>
          </a:blip>
          <a:stretch>
            <a:fillRect/>
          </a:stretch>
        </p:blipFill>
        <p:spPr>
          <a:xfrm>
            <a:off x="394875" y="2799550"/>
            <a:ext cx="1583325" cy="2172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6"/>
          <p:cNvPicPr preferRelativeResize="0"/>
          <p:nvPr/>
        </p:nvPicPr>
        <p:blipFill rotWithShape="1">
          <a:blip r:embed="rId3">
            <a:alphaModFix/>
          </a:blip>
          <a:srcRect b="10905" l="24740" r="25779" t="0"/>
          <a:stretch/>
        </p:blipFill>
        <p:spPr>
          <a:xfrm>
            <a:off x="0" y="564274"/>
            <a:ext cx="2229652" cy="4014950"/>
          </a:xfrm>
          <a:prstGeom prst="rect">
            <a:avLst/>
          </a:prstGeom>
          <a:noFill/>
          <a:ln>
            <a:noFill/>
          </a:ln>
        </p:spPr>
      </p:pic>
      <p:sp>
        <p:nvSpPr>
          <p:cNvPr id="94" name="Google Shape;94;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Orange Line</a:t>
            </a:r>
            <a:endParaRPr/>
          </a:p>
        </p:txBody>
      </p:sp>
      <p:sp>
        <p:nvSpPr>
          <p:cNvPr id="95" name="Google Shape;95;p1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
              <a:t>Forest Hills -&gt; Oak Groves</a:t>
            </a:r>
            <a:endParaRPr/>
          </a:p>
          <a:p>
            <a:pPr indent="-342900" lvl="0" marL="457200" rtl="0" algn="l">
              <a:lnSpc>
                <a:spcPct val="200000"/>
              </a:lnSpc>
              <a:spcBef>
                <a:spcPts val="0"/>
              </a:spcBef>
              <a:spcAft>
                <a:spcPts val="0"/>
              </a:spcAft>
              <a:buSzPts val="1800"/>
              <a:buChar char="●"/>
            </a:pPr>
            <a:r>
              <a:rPr lang="en"/>
              <a:t>Opened 1901</a:t>
            </a:r>
            <a:endParaRPr/>
          </a:p>
          <a:p>
            <a:pPr indent="-342900" lvl="0" marL="457200" rtl="0" algn="l">
              <a:lnSpc>
                <a:spcPct val="200000"/>
              </a:lnSpc>
              <a:spcBef>
                <a:spcPts val="0"/>
              </a:spcBef>
              <a:spcAft>
                <a:spcPts val="0"/>
              </a:spcAft>
              <a:buSzPts val="1800"/>
              <a:buChar char="●"/>
            </a:pPr>
            <a:r>
              <a:rPr lang="en"/>
              <a:t>Second Highest Ridership</a:t>
            </a:r>
            <a:endParaRPr/>
          </a:p>
          <a:p>
            <a:pPr indent="-342900" lvl="0" marL="457200" rtl="0" algn="l">
              <a:spcBef>
                <a:spcPts val="0"/>
              </a:spcBef>
              <a:spcAft>
                <a:spcPts val="0"/>
              </a:spcAft>
              <a:buSzPts val="1800"/>
              <a:buChar char="●"/>
            </a:pPr>
            <a:r>
              <a:rPr lang="en"/>
              <a:t>Connects to 20 major stations</a:t>
            </a:r>
            <a:endParaRPr/>
          </a:p>
          <a:p>
            <a:pPr indent="-317500" lvl="1" marL="914400" rtl="0" algn="l">
              <a:spcBef>
                <a:spcPts val="0"/>
              </a:spcBef>
              <a:spcAft>
                <a:spcPts val="0"/>
              </a:spcAft>
              <a:buSzPts val="1400"/>
              <a:buChar char="○"/>
            </a:pPr>
            <a:r>
              <a:rPr lang="en"/>
              <a:t>Stretches from Malden to Medford to Somerville to Charlestown to Boston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a:blip r:embed="rId3">
            <a:alphaModFix/>
          </a:blip>
          <a:stretch>
            <a:fillRect/>
          </a:stretch>
        </p:blipFill>
        <p:spPr>
          <a:xfrm>
            <a:off x="620800" y="0"/>
            <a:ext cx="7902397"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Impact of MBTA Closures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187675" y="232475"/>
            <a:ext cx="6000750" cy="3295650"/>
          </a:xfrm>
          <a:prstGeom prst="rect">
            <a:avLst/>
          </a:prstGeom>
          <a:noFill/>
          <a:ln>
            <a:noFill/>
          </a:ln>
        </p:spPr>
      </p:pic>
      <p:pic>
        <p:nvPicPr>
          <p:cNvPr id="111" name="Google Shape;111;p19"/>
          <p:cNvPicPr preferRelativeResize="0"/>
          <p:nvPr/>
        </p:nvPicPr>
        <p:blipFill>
          <a:blip r:embed="rId4">
            <a:alphaModFix/>
          </a:blip>
          <a:stretch>
            <a:fillRect/>
          </a:stretch>
        </p:blipFill>
        <p:spPr>
          <a:xfrm>
            <a:off x="6333775" y="465325"/>
            <a:ext cx="2650774" cy="1821339"/>
          </a:xfrm>
          <a:prstGeom prst="rect">
            <a:avLst/>
          </a:prstGeom>
          <a:noFill/>
          <a:ln>
            <a:noFill/>
          </a:ln>
        </p:spPr>
      </p:pic>
      <p:pic>
        <p:nvPicPr>
          <p:cNvPr id="112" name="Google Shape;112;p19"/>
          <p:cNvPicPr preferRelativeResize="0"/>
          <p:nvPr/>
        </p:nvPicPr>
        <p:blipFill>
          <a:blip r:embed="rId5">
            <a:alphaModFix/>
          </a:blip>
          <a:stretch>
            <a:fillRect/>
          </a:stretch>
        </p:blipFill>
        <p:spPr>
          <a:xfrm>
            <a:off x="4374450" y="2524225"/>
            <a:ext cx="4305274" cy="2421725"/>
          </a:xfrm>
          <a:prstGeom prst="rect">
            <a:avLst/>
          </a:prstGeom>
          <a:noFill/>
          <a:ln>
            <a:noFill/>
          </a:ln>
        </p:spPr>
      </p:pic>
      <p:sp>
        <p:nvSpPr>
          <p:cNvPr id="113" name="Google Shape;113;p19"/>
          <p:cNvSpPr txBox="1"/>
          <p:nvPr/>
        </p:nvSpPr>
        <p:spPr>
          <a:xfrm>
            <a:off x="529175" y="4056950"/>
            <a:ext cx="40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Recently, it was on fire</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Major Shutdown</a:t>
            </a:r>
            <a:endParaRPr/>
          </a:p>
        </p:txBody>
      </p:sp>
      <p:sp>
        <p:nvSpPr>
          <p:cNvPr id="119" name="Google Shape;119;p20"/>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Fire led to full orange line shutdown</a:t>
            </a:r>
            <a:endParaRPr/>
          </a:p>
          <a:p>
            <a:pPr indent="-304800" lvl="1" marL="914400" rtl="0" algn="l">
              <a:spcBef>
                <a:spcPts val="0"/>
              </a:spcBef>
              <a:spcAft>
                <a:spcPts val="0"/>
              </a:spcAft>
              <a:buSzPts val="1200"/>
              <a:buChar char="○"/>
            </a:pPr>
            <a:r>
              <a:rPr lang="en"/>
              <a:t>30 days</a:t>
            </a:r>
            <a:endParaRPr/>
          </a:p>
          <a:p>
            <a:pPr indent="-304800" lvl="0" marL="457200" rtl="0" algn="l">
              <a:spcBef>
                <a:spcPts val="0"/>
              </a:spcBef>
              <a:spcAft>
                <a:spcPts val="0"/>
              </a:spcAft>
              <a:buSzPts val="1200"/>
              <a:buChar char="●"/>
            </a:pPr>
            <a:r>
              <a:rPr lang="en"/>
              <a:t>Alternate routes opened</a:t>
            </a:r>
            <a:endParaRPr/>
          </a:p>
          <a:p>
            <a:pPr indent="-304800" lvl="1" marL="914400" rtl="0" algn="l">
              <a:spcBef>
                <a:spcPts val="0"/>
              </a:spcBef>
              <a:spcAft>
                <a:spcPts val="0"/>
              </a:spcAft>
              <a:buSzPts val="1200"/>
              <a:buChar char="○"/>
            </a:pPr>
            <a:r>
              <a:rPr lang="en"/>
              <a:t>Shuttle</a:t>
            </a:r>
            <a:endParaRPr/>
          </a:p>
          <a:p>
            <a:pPr indent="-304800" lvl="2" marL="1371600" rtl="0" algn="l">
              <a:spcBef>
                <a:spcPts val="0"/>
              </a:spcBef>
              <a:spcAft>
                <a:spcPts val="0"/>
              </a:spcAft>
              <a:buSzPts val="1200"/>
              <a:buChar char="■"/>
            </a:pPr>
            <a:r>
              <a:rPr lang="en"/>
              <a:t>Routes closed to other traffic</a:t>
            </a:r>
            <a:endParaRPr/>
          </a:p>
          <a:p>
            <a:pPr indent="-304800" lvl="1" marL="914400" rtl="0" algn="l">
              <a:spcBef>
                <a:spcPts val="0"/>
              </a:spcBef>
              <a:spcAft>
                <a:spcPts val="0"/>
              </a:spcAft>
              <a:buSzPts val="1200"/>
              <a:buChar char="○"/>
            </a:pPr>
            <a:r>
              <a:rPr lang="en"/>
              <a:t>Green line connections</a:t>
            </a:r>
            <a:endParaRPr/>
          </a:p>
          <a:p>
            <a:pPr indent="-304800" lvl="1" marL="914400" rtl="0" algn="l">
              <a:spcBef>
                <a:spcPts val="0"/>
              </a:spcBef>
              <a:spcAft>
                <a:spcPts val="0"/>
              </a:spcAft>
              <a:buSzPts val="1200"/>
              <a:buChar char="○"/>
            </a:pPr>
            <a:r>
              <a:rPr lang="en"/>
              <a:t>Walking</a:t>
            </a:r>
            <a:endParaRPr/>
          </a:p>
          <a:p>
            <a:pPr indent="0" lvl="0" marL="914400" rtl="0" algn="l">
              <a:spcBef>
                <a:spcPts val="1200"/>
              </a:spcBef>
              <a:spcAft>
                <a:spcPts val="1200"/>
              </a:spcAft>
              <a:buNone/>
            </a:pPr>
            <a:r>
              <a:t/>
            </a:r>
            <a:endParaRPr/>
          </a:p>
        </p:txBody>
      </p:sp>
      <p:pic>
        <p:nvPicPr>
          <p:cNvPr id="120" name="Google Shape;120;p20"/>
          <p:cNvPicPr preferRelativeResize="0"/>
          <p:nvPr/>
        </p:nvPicPr>
        <p:blipFill>
          <a:blip r:embed="rId3">
            <a:alphaModFix/>
          </a:blip>
          <a:stretch>
            <a:fillRect/>
          </a:stretch>
        </p:blipFill>
        <p:spPr>
          <a:xfrm>
            <a:off x="3224425" y="1846812"/>
            <a:ext cx="5771450" cy="2401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406425" y="1806825"/>
            <a:ext cx="8296800" cy="154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Transit Modeling Background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